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82" r:id="rId4"/>
    <p:sldId id="283" r:id="rId5"/>
    <p:sldId id="284" r:id="rId6"/>
    <p:sldId id="285" r:id="rId7"/>
    <p:sldId id="287" r:id="rId8"/>
    <p:sldId id="286" r:id="rId9"/>
    <p:sldId id="288" r:id="rId10"/>
    <p:sldId id="289" r:id="rId11"/>
    <p:sldId id="29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14C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558" autoAdjust="0"/>
  </p:normalViewPr>
  <p:slideViewPr>
    <p:cSldViewPr snapToGrid="0">
      <p:cViewPr>
        <p:scale>
          <a:sx n="60" d="100"/>
          <a:sy n="60" d="100"/>
        </p:scale>
        <p:origin x="155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1B03E-E7B9-4FAA-AA1D-7930D718D85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C3FD5-E0EB-481A-A24F-103B4BF80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C3FD5-E0EB-481A-A24F-103B4BF80F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62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C3FD5-E0EB-481A-A24F-103B4BF80FD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30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C3FD5-E0EB-481A-A24F-103B4BF80FD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36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E9C5-169B-4574-8929-60C59302E7CC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AA8-3FF6-4C75-AD0F-DC11DE0B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AA73-F2A6-4CF6-A799-DF0FFD5F9AD6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AA8-3FF6-4C75-AD0F-DC11DE0B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7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BFDD-D678-4B16-B7DA-4DE12AC18ACA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AA8-3FF6-4C75-AD0F-DC11DE0B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0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FF52-3CAE-4EB3-93D1-B9CD4A85EAD5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7685" y="6500676"/>
            <a:ext cx="2743200" cy="365125"/>
          </a:xfrm>
        </p:spPr>
        <p:txBody>
          <a:bodyPr/>
          <a:lstStyle/>
          <a:p>
            <a:fld id="{58041AA8-3FF6-4C75-AD0F-DC11DE0B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2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D408-C35B-477D-90C9-1F92218B8295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AA8-3FF6-4C75-AD0F-DC11DE0B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9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BE34-199A-41B0-99E7-24DDEF3B35D0}" type="datetime1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AA8-3FF6-4C75-AD0F-DC11DE0B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2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CE91-3539-45FE-B496-04A4E84628C5}" type="datetime1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AA8-3FF6-4C75-AD0F-DC11DE0B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7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DCDB-9EA3-430C-8280-F8E8A3BE6EFB}" type="datetime1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AA8-3FF6-4C75-AD0F-DC11DE0B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0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DEA2-3723-4034-A876-CA02BC67D46C}" type="datetime1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AA8-3FF6-4C75-AD0F-DC11DE0B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0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3E2A-2719-431A-A276-7E2A00CF509D}" type="datetime1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AA8-3FF6-4C75-AD0F-DC11DE0B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2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2A09-E5A7-41EF-9CB7-DD113E8E57EC}" type="datetime1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AA8-3FF6-4C75-AD0F-DC11DE0B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89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68621-D686-4E64-BB9F-85EA3E03042A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41AA8-3FF6-4C75-AD0F-DC11DE0B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6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60313"/>
            <a:ext cx="9144000" cy="128927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8900" b="1" u="sng" dirty="0" smtClean="0"/>
              <a:t>Query Processing</a:t>
            </a:r>
            <a:br>
              <a:rPr lang="en-US" sz="8900" b="1" u="sng" dirty="0" smtClean="0"/>
            </a:br>
            <a:r>
              <a:rPr lang="en-US" sz="4000" b="1" dirty="0" smtClean="0"/>
              <a:t>Part II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657" y="904551"/>
            <a:ext cx="9144000" cy="1655762"/>
          </a:xfrm>
        </p:spPr>
        <p:txBody>
          <a:bodyPr/>
          <a:lstStyle/>
          <a:p>
            <a:r>
              <a:rPr lang="en-US" dirty="0" smtClean="0"/>
              <a:t>CS- 212</a:t>
            </a:r>
          </a:p>
          <a:p>
            <a:r>
              <a:rPr lang="en-US" dirty="0" smtClean="0"/>
              <a:t>Distributed Database Systems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3657" y="4594756"/>
            <a:ext cx="9144000" cy="133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Ms. Mariam </a:t>
            </a:r>
            <a:r>
              <a:rPr lang="en-US" dirty="0" err="1" smtClean="0"/>
              <a:t>Nosheen</a:t>
            </a:r>
            <a:endParaRPr lang="en-US" dirty="0" smtClean="0"/>
          </a:p>
          <a:p>
            <a:r>
              <a:rPr lang="en-US" dirty="0" smtClean="0"/>
              <a:t>Computer Science Department, LCWU, </a:t>
            </a:r>
            <a:r>
              <a:rPr lang="en-US" dirty="0" err="1" smtClean="0"/>
              <a:t>Lhr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3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Layer 2 – Data Localization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Reduction for Hybrid Fragmentation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752" y="2419923"/>
            <a:ext cx="6706536" cy="15813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867" y="3821430"/>
            <a:ext cx="3772426" cy="7240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804" y="4446837"/>
            <a:ext cx="7392432" cy="232442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AA8-3FF6-4C75-AD0F-DC11DE0BCF27}" type="slidenum">
              <a:rPr lang="en-US" smtClean="0"/>
              <a:t>10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6709" y="6587830"/>
            <a:ext cx="17852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Ms. Mariam </a:t>
            </a:r>
            <a:r>
              <a:rPr lang="en-US" sz="1000" dirty="0" err="1"/>
              <a:t>Nosheen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5415116" y="6587830"/>
            <a:ext cx="316594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CS- </a:t>
            </a:r>
            <a:r>
              <a:rPr lang="en-US" sz="1000" dirty="0" smtClean="0"/>
              <a:t>212 Distributed </a:t>
            </a:r>
            <a:r>
              <a:rPr lang="en-US" sz="1000" dirty="0"/>
              <a:t>Database Systems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40400" y="41412"/>
            <a:ext cx="192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/>
              <a:t>Query Processing</a:t>
            </a:r>
            <a:br>
              <a:rPr lang="en-US" sz="1200" b="1" u="sng" dirty="0"/>
            </a:br>
            <a:endParaRPr lang="en-US" sz="1200" b="1" u="sng" dirty="0"/>
          </a:p>
        </p:txBody>
      </p:sp>
    </p:spTree>
    <p:extLst>
      <p:ext uri="{BB962C8B-B14F-4D97-AF65-F5344CB8AC3E}">
        <p14:creationId xmlns:p14="http://schemas.microsoft.com/office/powerpoint/2010/main" val="22119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Conclusion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AA8-3FF6-4C75-AD0F-DC11DE0BCF27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6709" y="6587830"/>
            <a:ext cx="17852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Ms. Mariam </a:t>
            </a:r>
            <a:r>
              <a:rPr lang="en-US" sz="1000" dirty="0" err="1"/>
              <a:t>Nosheen</a:t>
            </a:r>
            <a:endParaRPr lang="en-US" sz="1000" dirty="0"/>
          </a:p>
        </p:txBody>
      </p:sp>
      <p:sp>
        <p:nvSpPr>
          <p:cNvPr id="8" name="Rectangle 7"/>
          <p:cNvSpPr/>
          <p:nvPr/>
        </p:nvSpPr>
        <p:spPr>
          <a:xfrm>
            <a:off x="5415116" y="6587830"/>
            <a:ext cx="316594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CS- </a:t>
            </a:r>
            <a:r>
              <a:rPr lang="en-US" sz="1000" dirty="0" smtClean="0"/>
              <a:t>212 Distributed </a:t>
            </a:r>
            <a:r>
              <a:rPr lang="en-US" sz="1000" dirty="0"/>
              <a:t>Database Systems</a:t>
            </a:r>
          </a:p>
        </p:txBody>
      </p:sp>
      <p:sp>
        <p:nvSpPr>
          <p:cNvPr id="9" name="Rectangle 8"/>
          <p:cNvSpPr/>
          <p:nvPr/>
        </p:nvSpPr>
        <p:spPr>
          <a:xfrm>
            <a:off x="5740400" y="41412"/>
            <a:ext cx="192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/>
              <a:t>Query Processing</a:t>
            </a:r>
            <a:br>
              <a:rPr lang="en-US" sz="1200" b="1" u="sng" dirty="0"/>
            </a:br>
            <a:endParaRPr lang="en-US" sz="1200" b="1" u="sng" dirty="0"/>
          </a:p>
        </p:txBody>
      </p:sp>
    </p:spTree>
    <p:extLst>
      <p:ext uri="{BB962C8B-B14F-4D97-AF65-F5344CB8AC3E}">
        <p14:creationId xmlns:p14="http://schemas.microsoft.com/office/powerpoint/2010/main" val="16344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Outline of todays Presentation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Localization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6709" y="6587830"/>
            <a:ext cx="17852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Ms. Mariam </a:t>
            </a:r>
            <a:r>
              <a:rPr lang="en-US" sz="1000" dirty="0" err="1"/>
              <a:t>Nosheen</a:t>
            </a:r>
            <a:endParaRPr lang="en-US" sz="1000" dirty="0"/>
          </a:p>
        </p:txBody>
      </p:sp>
      <p:sp>
        <p:nvSpPr>
          <p:cNvPr id="5" name="Rectangle 4"/>
          <p:cNvSpPr/>
          <p:nvPr/>
        </p:nvSpPr>
        <p:spPr>
          <a:xfrm>
            <a:off x="5415116" y="6587830"/>
            <a:ext cx="316594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CS- </a:t>
            </a:r>
            <a:r>
              <a:rPr lang="en-US" sz="1000" dirty="0" smtClean="0"/>
              <a:t>212 Distributed </a:t>
            </a:r>
            <a:r>
              <a:rPr lang="en-US" sz="1000" dirty="0"/>
              <a:t>Database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AA8-3FF6-4C75-AD0F-DC11DE0BCF27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40400" y="41412"/>
            <a:ext cx="192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/>
              <a:t>Query Processing</a:t>
            </a:r>
            <a:br>
              <a:rPr lang="en-US" sz="1200" b="1" u="sng" dirty="0"/>
            </a:br>
            <a:endParaRPr lang="en-US" sz="1200" b="1" u="sng" dirty="0"/>
          </a:p>
        </p:txBody>
      </p:sp>
    </p:spTree>
    <p:extLst>
      <p:ext uri="{BB962C8B-B14F-4D97-AF65-F5344CB8AC3E}">
        <p14:creationId xmlns:p14="http://schemas.microsoft.com/office/powerpoint/2010/main" val="189891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Layer 2 – Data Localization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447503" cy="435133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Input: Algebraic query on distributed relations</a:t>
            </a:r>
          </a:p>
          <a:p>
            <a:pPr lvl="1"/>
            <a:r>
              <a:rPr lang="en-US" dirty="0" smtClean="0"/>
              <a:t>Determine which fragments are involved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Localization program </a:t>
            </a:r>
          </a:p>
          <a:p>
            <a:pPr marL="0" indent="0">
              <a:buNone/>
            </a:pPr>
            <a:r>
              <a:rPr lang="en-US" dirty="0" smtClean="0"/>
              <a:t>	➠ substitute for each global query 	its materialization program </a:t>
            </a:r>
          </a:p>
          <a:p>
            <a:pPr marL="0" indent="0">
              <a:buNone/>
            </a:pPr>
            <a:r>
              <a:rPr lang="en-US" dirty="0" smtClean="0"/>
              <a:t>	➠ optimize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0903" y="1434586"/>
            <a:ext cx="4847304" cy="513341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AA8-3FF6-4C75-AD0F-DC11DE0BCF27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6709" y="6587830"/>
            <a:ext cx="17852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Ms. Mariam </a:t>
            </a:r>
            <a:r>
              <a:rPr lang="en-US" sz="1000" dirty="0" err="1"/>
              <a:t>Nosheen</a:t>
            </a:r>
            <a:endParaRPr lang="en-US" sz="1000" dirty="0"/>
          </a:p>
        </p:txBody>
      </p:sp>
      <p:sp>
        <p:nvSpPr>
          <p:cNvPr id="7" name="Rectangle 6"/>
          <p:cNvSpPr/>
          <p:nvPr/>
        </p:nvSpPr>
        <p:spPr>
          <a:xfrm>
            <a:off x="5415116" y="6587830"/>
            <a:ext cx="316594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CS- </a:t>
            </a:r>
            <a:r>
              <a:rPr lang="en-US" sz="1000" dirty="0" smtClean="0"/>
              <a:t>212 Distributed </a:t>
            </a:r>
            <a:r>
              <a:rPr lang="en-US" sz="1000" dirty="0"/>
              <a:t>Database Systems</a:t>
            </a:r>
          </a:p>
        </p:txBody>
      </p:sp>
      <p:sp>
        <p:nvSpPr>
          <p:cNvPr id="8" name="Rectangle 7"/>
          <p:cNvSpPr/>
          <p:nvPr/>
        </p:nvSpPr>
        <p:spPr>
          <a:xfrm>
            <a:off x="5740400" y="41412"/>
            <a:ext cx="192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/>
              <a:t>Query Processing</a:t>
            </a:r>
            <a:br>
              <a:rPr lang="en-US" sz="1200" b="1" u="sng" dirty="0"/>
            </a:br>
            <a:endParaRPr lang="en-US" sz="1200" b="1" u="sng" dirty="0"/>
          </a:p>
        </p:txBody>
      </p:sp>
    </p:spTree>
    <p:extLst>
      <p:ext uri="{BB962C8B-B14F-4D97-AF65-F5344CB8AC3E}">
        <p14:creationId xmlns:p14="http://schemas.microsoft.com/office/powerpoint/2010/main" val="132609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L 0.29089 0.0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44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Example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Assume </a:t>
            </a:r>
          </a:p>
          <a:p>
            <a:pPr marL="0" indent="0">
              <a:buNone/>
            </a:pPr>
            <a:r>
              <a:rPr lang="en-US" dirty="0" smtClean="0"/>
              <a:t>➠ EMP is fragmented into EMP1, EMP2, EMP3 </a:t>
            </a:r>
          </a:p>
          <a:p>
            <a:pPr marL="0" indent="0">
              <a:buNone/>
            </a:pPr>
            <a:r>
              <a:rPr lang="en-US" dirty="0" smtClean="0"/>
              <a:t>as follows: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EMP1=</a:t>
            </a:r>
            <a:r>
              <a:rPr lang="el-GR" dirty="0" smtClean="0">
                <a:solidFill>
                  <a:srgbClr val="FF0000"/>
                </a:solidFill>
              </a:rPr>
              <a:t>σ</a:t>
            </a:r>
            <a:r>
              <a:rPr lang="en-US" dirty="0" smtClean="0">
                <a:solidFill>
                  <a:srgbClr val="FF0000"/>
                </a:solidFill>
              </a:rPr>
              <a:t>ENO≤“E3”(EMP)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EMP2= </a:t>
            </a:r>
            <a:r>
              <a:rPr lang="el-GR" dirty="0" smtClean="0">
                <a:solidFill>
                  <a:srgbClr val="FF0000"/>
                </a:solidFill>
              </a:rPr>
              <a:t>σ“</a:t>
            </a:r>
            <a:r>
              <a:rPr lang="en-US" dirty="0" smtClean="0">
                <a:solidFill>
                  <a:srgbClr val="FF0000"/>
                </a:solidFill>
              </a:rPr>
              <a:t>E3”&lt;ENO&lt;“E6”(EMP)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EMP3=</a:t>
            </a:r>
            <a:r>
              <a:rPr lang="el-GR" dirty="0" smtClean="0">
                <a:solidFill>
                  <a:srgbClr val="FF0000"/>
                </a:solidFill>
              </a:rPr>
              <a:t>σ</a:t>
            </a:r>
            <a:r>
              <a:rPr lang="en-US" dirty="0" smtClean="0">
                <a:solidFill>
                  <a:srgbClr val="FF0000"/>
                </a:solidFill>
              </a:rPr>
              <a:t>ENO≥“E6”(EMP)</a:t>
            </a:r>
          </a:p>
          <a:p>
            <a:pPr marL="0" indent="0">
              <a:buNone/>
            </a:pPr>
            <a:r>
              <a:rPr lang="en-US" dirty="0" smtClean="0"/>
              <a:t>➠ ASG fragmented into ASG1 and ASG2 as follows: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ASG1=</a:t>
            </a:r>
            <a:r>
              <a:rPr lang="el-GR" dirty="0" smtClean="0">
                <a:solidFill>
                  <a:srgbClr val="FF0000"/>
                </a:solidFill>
              </a:rPr>
              <a:t>σ</a:t>
            </a:r>
            <a:r>
              <a:rPr lang="en-US" dirty="0" smtClean="0">
                <a:solidFill>
                  <a:srgbClr val="FF0000"/>
                </a:solidFill>
              </a:rPr>
              <a:t>ENO≤“E3”(ASG)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ASG2=</a:t>
            </a:r>
            <a:r>
              <a:rPr lang="el-GR" dirty="0" smtClean="0">
                <a:solidFill>
                  <a:srgbClr val="FF0000"/>
                </a:solidFill>
              </a:rPr>
              <a:t>σ</a:t>
            </a:r>
            <a:r>
              <a:rPr lang="en-US" dirty="0" smtClean="0">
                <a:solidFill>
                  <a:srgbClr val="FF0000"/>
                </a:solidFill>
              </a:rPr>
              <a:t>ENO&gt;“E3”(ASG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Replace EMP by (EMP1∪EMP2∪EMP3 ) </a:t>
            </a:r>
          </a:p>
          <a:p>
            <a:pPr marL="0" indent="0">
              <a:buNone/>
            </a:pPr>
            <a:r>
              <a:rPr lang="en-US" dirty="0" smtClean="0"/>
              <a:t>and ASG by (ASG1 ∪ ASG2) in any query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8444" y="717755"/>
            <a:ext cx="3059551" cy="556208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819535" y="5486400"/>
            <a:ext cx="1868130" cy="7934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0319" y="5020211"/>
            <a:ext cx="2407676" cy="139456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AA8-3FF6-4C75-AD0F-DC11DE0BCF27}" type="slidenum">
              <a:rPr lang="en-US" smtClean="0"/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6709" y="6587830"/>
            <a:ext cx="17852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Ms. Mariam </a:t>
            </a:r>
            <a:r>
              <a:rPr lang="en-US" sz="1000" dirty="0" err="1"/>
              <a:t>Nosheen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5415116" y="6587830"/>
            <a:ext cx="316594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CS- </a:t>
            </a:r>
            <a:r>
              <a:rPr lang="en-US" sz="1000" dirty="0" smtClean="0"/>
              <a:t>212 Distributed </a:t>
            </a:r>
            <a:r>
              <a:rPr lang="en-US" sz="1000" dirty="0"/>
              <a:t>Database Systems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40400" y="41412"/>
            <a:ext cx="192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/>
              <a:t>Query Processing</a:t>
            </a:r>
            <a:br>
              <a:rPr lang="en-US" sz="1200" b="1" u="sng" dirty="0"/>
            </a:br>
            <a:endParaRPr lang="en-US" sz="1200" b="1" u="sng" dirty="0"/>
          </a:p>
        </p:txBody>
      </p:sp>
    </p:spTree>
    <p:extLst>
      <p:ext uri="{BB962C8B-B14F-4D97-AF65-F5344CB8AC3E}">
        <p14:creationId xmlns:p14="http://schemas.microsoft.com/office/powerpoint/2010/main" val="148748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Reduce Query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5999" y="2319805"/>
            <a:ext cx="3234813" cy="26938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935" y="885674"/>
            <a:ext cx="3059551" cy="55620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0319" y="5205581"/>
            <a:ext cx="2407676" cy="1394567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9144000" y="2058977"/>
            <a:ext cx="2841522" cy="2954651"/>
            <a:chOff x="8219768" y="2186214"/>
            <a:chExt cx="3588774" cy="2954651"/>
          </a:xfrm>
        </p:grpSpPr>
        <p:sp>
          <p:nvSpPr>
            <p:cNvPr id="7" name="Rectangle 6"/>
            <p:cNvSpPr/>
            <p:nvPr/>
          </p:nvSpPr>
          <p:spPr>
            <a:xfrm>
              <a:off x="8219768" y="2186214"/>
              <a:ext cx="2952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Eliminates Unnecessary Work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396748" y="3272886"/>
              <a:ext cx="3411794" cy="1867979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7033110" y="4770127"/>
            <a:ext cx="1527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Reduce Query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095998" y="1324805"/>
            <a:ext cx="5889523" cy="5275343"/>
            <a:chOff x="6787868" y="1387701"/>
            <a:chExt cx="4848902" cy="5275343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87868" y="1387701"/>
              <a:ext cx="4848902" cy="4829849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956334" y="6293712"/>
              <a:ext cx="2511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Rewritten Operator Tree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AA8-3FF6-4C75-AD0F-DC11DE0BCF27}" type="slidenum">
              <a:rPr lang="en-US" smtClean="0"/>
              <a:t>5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36709" y="6587830"/>
            <a:ext cx="17852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Ms. Mariam </a:t>
            </a:r>
            <a:r>
              <a:rPr lang="en-US" sz="1000" dirty="0" err="1"/>
              <a:t>Nosheen</a:t>
            </a:r>
            <a:endParaRPr lang="en-US" sz="1000" dirty="0"/>
          </a:p>
        </p:txBody>
      </p:sp>
      <p:sp>
        <p:nvSpPr>
          <p:cNvPr id="17" name="Rectangle 16"/>
          <p:cNvSpPr/>
          <p:nvPr/>
        </p:nvSpPr>
        <p:spPr>
          <a:xfrm>
            <a:off x="5415116" y="6587830"/>
            <a:ext cx="316594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CS- </a:t>
            </a:r>
            <a:r>
              <a:rPr lang="en-US" sz="1000" dirty="0" smtClean="0"/>
              <a:t>212 Distributed </a:t>
            </a:r>
            <a:r>
              <a:rPr lang="en-US" sz="1000" dirty="0"/>
              <a:t>Database Systems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740400" y="41412"/>
            <a:ext cx="192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/>
              <a:t>Query Processing</a:t>
            </a:r>
            <a:br>
              <a:rPr lang="en-US" sz="1200" b="1" u="sng" dirty="0"/>
            </a:br>
            <a:endParaRPr lang="en-US" sz="1200" b="1" u="sng" dirty="0"/>
          </a:p>
        </p:txBody>
      </p:sp>
    </p:spTree>
    <p:extLst>
      <p:ext uri="{BB962C8B-B14F-4D97-AF65-F5344CB8AC3E}">
        <p14:creationId xmlns:p14="http://schemas.microsoft.com/office/powerpoint/2010/main" val="377153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85185E-6 L 0.1957 -0.334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79" y="-1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Layer 2 – Data Localization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19916" cy="4545678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Reduction for Primary Horizontal Fragmentation</a:t>
            </a:r>
          </a:p>
          <a:p>
            <a:r>
              <a:rPr lang="en-US" dirty="0" smtClean="0"/>
              <a:t>Example </a:t>
            </a:r>
          </a:p>
          <a:p>
            <a:pPr marL="0" indent="0">
              <a:buNone/>
            </a:pPr>
            <a:r>
              <a:rPr lang="en-US" dirty="0" smtClean="0"/>
              <a:t>Relation EMP(ENO, ENAME, TITLE) </a:t>
            </a:r>
          </a:p>
          <a:p>
            <a:pPr marL="0" indent="0">
              <a:buNone/>
            </a:pPr>
            <a:r>
              <a:rPr lang="en-US" dirty="0" smtClean="0"/>
              <a:t>can be split into three horizontal fragments EMP1, EMP2, and EMP3, deﬁned as follows:</a:t>
            </a:r>
          </a:p>
          <a:p>
            <a:pPr marL="457200" lvl="1" indent="0">
              <a:buNone/>
            </a:pPr>
            <a:r>
              <a:rPr lang="en-US" dirty="0" smtClean="0"/>
              <a:t>EMP1 = </a:t>
            </a:r>
            <a:r>
              <a:rPr lang="el-GR" dirty="0" smtClean="0"/>
              <a:t>σ</a:t>
            </a:r>
            <a:r>
              <a:rPr lang="en-US" dirty="0" smtClean="0"/>
              <a:t>ENO≤”E3”(EMP) </a:t>
            </a:r>
          </a:p>
          <a:p>
            <a:pPr marL="457200" lvl="1" indent="0">
              <a:buNone/>
            </a:pPr>
            <a:r>
              <a:rPr lang="en-US" dirty="0" smtClean="0"/>
              <a:t>EMP2 = </a:t>
            </a:r>
            <a:r>
              <a:rPr lang="el-GR" dirty="0" smtClean="0"/>
              <a:t>σ”</a:t>
            </a:r>
            <a:r>
              <a:rPr lang="en-US" dirty="0" smtClean="0"/>
              <a:t>E3”&lt;ENO≤”E6”(EMP)</a:t>
            </a:r>
          </a:p>
          <a:p>
            <a:pPr marL="457200" lvl="1" indent="0">
              <a:buNone/>
            </a:pPr>
            <a:r>
              <a:rPr lang="en-US" dirty="0" smtClean="0"/>
              <a:t> EMP3 = </a:t>
            </a:r>
            <a:r>
              <a:rPr lang="el-GR" dirty="0" smtClean="0"/>
              <a:t>σ</a:t>
            </a:r>
            <a:r>
              <a:rPr lang="en-US" dirty="0" smtClean="0"/>
              <a:t>ENO&gt;”E6”(EMP)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788528" y="1751714"/>
            <a:ext cx="4273478" cy="1784575"/>
            <a:chOff x="6788528" y="1751714"/>
            <a:chExt cx="4273478" cy="1784575"/>
          </a:xfrm>
        </p:grpSpPr>
        <p:sp>
          <p:nvSpPr>
            <p:cNvPr id="4" name="Rectangle 3"/>
            <p:cNvSpPr/>
            <p:nvPr/>
          </p:nvSpPr>
          <p:spPr>
            <a:xfrm>
              <a:off x="6788528" y="1751714"/>
              <a:ext cx="427347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accent1">
                      <a:lumMod val="75000"/>
                    </a:schemeClr>
                  </a:solidFill>
                </a:rPr>
                <a:t>a) Reduction with Selection</a:t>
              </a:r>
              <a:endParaRPr lang="en-US" sz="2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788528" y="2335960"/>
              <a:ext cx="424197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Example :We now illustrate reduction by horizontal fragmentation using the following example query:</a:t>
              </a:r>
            </a:p>
            <a:p>
              <a:r>
                <a:rPr lang="en-US" dirty="0" smtClean="0"/>
                <a:t>SELECT * FROM EMP WHERE ENO = "E5"</a:t>
              </a:r>
              <a:endParaRPr lang="en-US" dirty="0"/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3818247"/>
            <a:ext cx="5692296" cy="2553056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AA8-3FF6-4C75-AD0F-DC11DE0BCF27}" type="slidenum">
              <a:rPr lang="en-US" smtClean="0"/>
              <a:t>6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6709" y="6587830"/>
            <a:ext cx="17852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Ms. Mariam </a:t>
            </a:r>
            <a:r>
              <a:rPr lang="en-US" sz="1000" dirty="0" err="1"/>
              <a:t>Nosheen</a:t>
            </a:r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5415116" y="6587830"/>
            <a:ext cx="316594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CS- </a:t>
            </a:r>
            <a:r>
              <a:rPr lang="en-US" sz="1000" dirty="0" smtClean="0"/>
              <a:t>212 Distributed </a:t>
            </a:r>
            <a:r>
              <a:rPr lang="en-US" sz="1000" dirty="0"/>
              <a:t>Database Systems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40400" y="41412"/>
            <a:ext cx="192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/>
              <a:t>Query Processing</a:t>
            </a:r>
            <a:br>
              <a:rPr lang="en-US" sz="1200" b="1" u="sng" dirty="0"/>
            </a:br>
            <a:endParaRPr lang="en-US" sz="1200" b="1" u="sng" dirty="0"/>
          </a:p>
        </p:txBody>
      </p:sp>
    </p:spTree>
    <p:extLst>
      <p:ext uri="{BB962C8B-B14F-4D97-AF65-F5344CB8AC3E}">
        <p14:creationId xmlns:p14="http://schemas.microsoft.com/office/powerpoint/2010/main" val="223562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Layer 2 – Data Localization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759047" y="2072013"/>
            <a:ext cx="516931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b)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Reduction with Join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595233"/>
            <a:ext cx="6096000" cy="258532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dirty="0" smtClean="0"/>
              <a:t>Example : Assume that relation EMP is fragmented between EMP1, EMP2, and EMP3, as above, and that relation ASG is fragmented as </a:t>
            </a:r>
          </a:p>
          <a:p>
            <a:r>
              <a:rPr lang="en-US" dirty="0" smtClean="0"/>
              <a:t>ASG1 = σENO≤”E3”(ASG) </a:t>
            </a:r>
          </a:p>
          <a:p>
            <a:r>
              <a:rPr lang="en-US" dirty="0" smtClean="0"/>
              <a:t>ASG2 = </a:t>
            </a:r>
            <a:r>
              <a:rPr lang="en-US" dirty="0" err="1" smtClean="0"/>
              <a:t>σENO</a:t>
            </a:r>
            <a:r>
              <a:rPr lang="en-US" dirty="0" smtClean="0"/>
              <a:t>&gt;”E3”(ASG) </a:t>
            </a:r>
          </a:p>
          <a:p>
            <a:r>
              <a:rPr lang="en-US" dirty="0" smtClean="0"/>
              <a:t>EMP1and ASG1are deﬁned by the same predicate. Furthermore, the predicate deﬁningASG2 is the union of the predicates deﬁning EMP2 andEMP3. Now consider the join query SELECT * FROM EMP, ASG WHERE EMP.ENO = ASG.ENO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1555215"/>
            <a:ext cx="7357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Reduction for Primary Horizontal Fragmentation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AA8-3FF6-4C75-AD0F-DC11DE0BCF27}" type="slidenum">
              <a:rPr lang="en-US" smtClean="0"/>
              <a:t>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6709" y="6587830"/>
            <a:ext cx="17852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Ms. Mariam </a:t>
            </a:r>
            <a:r>
              <a:rPr lang="en-US" sz="1000" dirty="0" err="1"/>
              <a:t>Nosheen</a:t>
            </a:r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5415116" y="6587830"/>
            <a:ext cx="316594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CS- </a:t>
            </a:r>
            <a:r>
              <a:rPr lang="en-US" sz="1000" dirty="0" smtClean="0"/>
              <a:t>212 Distributed </a:t>
            </a:r>
            <a:r>
              <a:rPr lang="en-US" sz="1000" dirty="0"/>
              <a:t>Database Systems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40400" y="41412"/>
            <a:ext cx="192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/>
              <a:t>Query Processing</a:t>
            </a:r>
            <a:br>
              <a:rPr lang="en-US" sz="1200" b="1" u="sng" dirty="0"/>
            </a:br>
            <a:endParaRPr lang="en-US" sz="1200" b="1" u="sng" dirty="0"/>
          </a:p>
        </p:txBody>
      </p:sp>
    </p:spTree>
    <p:extLst>
      <p:ext uri="{BB962C8B-B14F-4D97-AF65-F5344CB8AC3E}">
        <p14:creationId xmlns:p14="http://schemas.microsoft.com/office/powerpoint/2010/main" val="209630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Layer 2 – Data Localization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9662652" cy="2874195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Reduction for Vertical Fragmentation</a:t>
            </a:r>
          </a:p>
          <a:p>
            <a:pPr marL="0" indent="0">
              <a:buNone/>
            </a:pPr>
            <a:r>
              <a:rPr lang="en-US" dirty="0" smtClean="0"/>
              <a:t>The vertical fragmentation function distributes a relation based on projection attributes. Since the reconstruction operator for vertical fragmentation is the join, the localization program for a vertically fragmented relation consists of the join of the fragments on the common attribute. For vertical fragmentation, we use the following example.</a:t>
            </a:r>
          </a:p>
          <a:p>
            <a:pPr marL="0" indent="0">
              <a:buNone/>
            </a:pPr>
            <a:r>
              <a:rPr lang="en-US" dirty="0" smtClean="0"/>
              <a:t>Example : Relation EMP can be divided into two vertical fragments where the key attribute ENO is duplicated: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658" y="4834755"/>
            <a:ext cx="3979350" cy="202324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AA8-3FF6-4C75-AD0F-DC11DE0BCF27}" type="slidenum">
              <a:rPr lang="en-US" smtClean="0"/>
              <a:t>8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6709" y="6587830"/>
            <a:ext cx="17852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Ms. Mariam </a:t>
            </a:r>
            <a:r>
              <a:rPr lang="en-US" sz="1000" dirty="0" err="1"/>
              <a:t>Nosheen</a:t>
            </a:r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5415116" y="6587830"/>
            <a:ext cx="316594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CS- </a:t>
            </a:r>
            <a:r>
              <a:rPr lang="en-US" sz="1000" dirty="0" smtClean="0"/>
              <a:t>212 Distributed </a:t>
            </a:r>
            <a:r>
              <a:rPr lang="en-US" sz="1000" dirty="0"/>
              <a:t>Database Systems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40400" y="41412"/>
            <a:ext cx="192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/>
              <a:t>Query Processing</a:t>
            </a:r>
            <a:br>
              <a:rPr lang="en-US" sz="1200" b="1" u="sng" dirty="0"/>
            </a:br>
            <a:endParaRPr lang="en-US" sz="1200" b="1" u="sng" dirty="0"/>
          </a:p>
        </p:txBody>
      </p:sp>
    </p:spTree>
    <p:extLst>
      <p:ext uri="{BB962C8B-B14F-4D97-AF65-F5344CB8AC3E}">
        <p14:creationId xmlns:p14="http://schemas.microsoft.com/office/powerpoint/2010/main" val="334146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Layer 2 – Data Localization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 Reduction for Derived Fragmentation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127" y="2534532"/>
            <a:ext cx="6539880" cy="27721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968" y="5140708"/>
            <a:ext cx="6597039" cy="156489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1AA8-3FF6-4C75-AD0F-DC11DE0BCF27}" type="slidenum">
              <a:rPr lang="en-US" smtClean="0"/>
              <a:t>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6709" y="6587830"/>
            <a:ext cx="17852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Ms. Mariam </a:t>
            </a:r>
            <a:r>
              <a:rPr lang="en-US" sz="1000" dirty="0" err="1"/>
              <a:t>Nosheen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5415116" y="6587830"/>
            <a:ext cx="316594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CS- </a:t>
            </a:r>
            <a:r>
              <a:rPr lang="en-US" sz="1000" dirty="0" smtClean="0"/>
              <a:t>212 Distributed </a:t>
            </a:r>
            <a:r>
              <a:rPr lang="en-US" sz="1000" dirty="0"/>
              <a:t>Database Systems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40400" y="41412"/>
            <a:ext cx="192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/>
              <a:t>Query Processing</a:t>
            </a:r>
            <a:br>
              <a:rPr lang="en-US" sz="1200" b="1" u="sng" dirty="0"/>
            </a:br>
            <a:endParaRPr lang="en-US" sz="1200" b="1" u="sng" dirty="0"/>
          </a:p>
        </p:txBody>
      </p:sp>
    </p:spTree>
    <p:extLst>
      <p:ext uri="{BB962C8B-B14F-4D97-AF65-F5344CB8AC3E}">
        <p14:creationId xmlns:p14="http://schemas.microsoft.com/office/powerpoint/2010/main" val="259563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598</Words>
  <Application>Microsoft Office PowerPoint</Application>
  <PresentationFormat>Widescreen</PresentationFormat>
  <Paragraphs>100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Query Processing Part II</vt:lpstr>
      <vt:lpstr>Outline of todays Presentation</vt:lpstr>
      <vt:lpstr>Layer 2 – Data Localization</vt:lpstr>
      <vt:lpstr>Example</vt:lpstr>
      <vt:lpstr>Reduce Query</vt:lpstr>
      <vt:lpstr>Layer 2 – Data Localization</vt:lpstr>
      <vt:lpstr>Layer 2 – Data Localization</vt:lpstr>
      <vt:lpstr>Layer 2 – Data Localization</vt:lpstr>
      <vt:lpstr>Layer 2 – Data Localization</vt:lpstr>
      <vt:lpstr>Layer 2 – Data Localization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Query Processing online session</dc:title>
  <dc:creator>User</dc:creator>
  <cp:lastModifiedBy>User</cp:lastModifiedBy>
  <cp:revision>36</cp:revision>
  <dcterms:created xsi:type="dcterms:W3CDTF">2020-03-26T09:21:25Z</dcterms:created>
  <dcterms:modified xsi:type="dcterms:W3CDTF">2020-05-04T17:51:32Z</dcterms:modified>
</cp:coreProperties>
</file>